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Barlow Condensed" panose="00000506000000000000" pitchFamily="2" charset="0"/>
      <p:regular r:id="rId18"/>
      <p:bold r:id="rId19"/>
      <p:italic r:id="rId20"/>
      <p:boldItalic r:id="rId21"/>
    </p:embeddedFont>
    <p:embeddedFont>
      <p:font typeface="Barlow Semi Condensed" panose="00000506000000000000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4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ith Chiha" userId="f0b9fc89-1e8b-4c42-a338-1d9bbf5997a6" providerId="ADAL" clId="{8EB8ED68-F96E-4E86-895C-6383DC38BDFC}"/>
    <pc:docChg chg="modSld">
      <pc:chgData name="Kennith Chiha" userId="f0b9fc89-1e8b-4c42-a338-1d9bbf5997a6" providerId="ADAL" clId="{8EB8ED68-F96E-4E86-895C-6383DC38BDFC}" dt="2023-06-27T16:47:53.563" v="0" actId="1076"/>
      <pc:docMkLst>
        <pc:docMk/>
      </pc:docMkLst>
      <pc:sldChg chg="modSp mod">
        <pc:chgData name="Kennith Chiha" userId="f0b9fc89-1e8b-4c42-a338-1d9bbf5997a6" providerId="ADAL" clId="{8EB8ED68-F96E-4E86-895C-6383DC38BDFC}" dt="2023-06-27T16:47:53.563" v="0" actId="1076"/>
        <pc:sldMkLst>
          <pc:docMk/>
          <pc:sldMk cId="0" sldId="256"/>
        </pc:sldMkLst>
        <pc:spChg chg="mod">
          <ac:chgData name="Kennith Chiha" userId="f0b9fc89-1e8b-4c42-a338-1d9bbf5997a6" providerId="ADAL" clId="{8EB8ED68-F96E-4E86-895C-6383DC38BDFC}" dt="2023-06-27T16:47:53.563" v="0" actId="1076"/>
          <ac:spMkLst>
            <pc:docMk/>
            <pc:sldMk cId="0" sldId="256"/>
            <ac:spMk id="8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2999db6d3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22999db6d3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999db6d3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g22999db6d3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999db6d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2999db6d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2999db6d30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" name="Google Shape;220;g22999db6d30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2999db6d30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0" name="Google Shape;230;g22999db6d30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a9b9c1cc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2a9b9c1cc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c7505903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gcc7505903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c7505903c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gcc7505903c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42b77d6e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gd42b77d6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c7505903c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gcc7505903c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c75a1ace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cc75a1ace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2999db6d30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2999db6d30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8666450" y="8228942"/>
            <a:ext cx="9144000" cy="20574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8908531" y="0"/>
            <a:ext cx="9379469" cy="8281967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-24658" y="0"/>
            <a:ext cx="2106600" cy="19527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16009445" y="8281967"/>
            <a:ext cx="2278555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71453" y="2005033"/>
            <a:ext cx="9144000" cy="8334334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402277" y="4150500"/>
            <a:ext cx="115158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Durham CAN </a:t>
            </a:r>
            <a:endParaRPr sz="14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507042" y="5748720"/>
            <a:ext cx="949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EFFECTIVE CORE TEAMS</a:t>
            </a:r>
            <a:endParaRPr sz="30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16630550" y="898950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 l="3735" t="26580" b="14323"/>
          <a:stretch/>
        </p:blipFill>
        <p:spPr>
          <a:xfrm>
            <a:off x="3532400" y="322725"/>
            <a:ext cx="3673712" cy="13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8908540" y="-104725"/>
            <a:ext cx="93795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/>
          <p:nvPr/>
        </p:nvSpPr>
        <p:spPr>
          <a:xfrm>
            <a:off x="0" y="-163875"/>
            <a:ext cx="18288000" cy="37071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314650" y="0"/>
            <a:ext cx="123660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Internal Power Analysis</a:t>
            </a:r>
            <a:endParaRPr sz="8600" b="1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55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	A RELATIONAL MAP OF YOUR INSTITUTION</a:t>
            </a:r>
            <a:endParaRPr sz="5500" b="1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8600" b="1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0" y="3543225"/>
            <a:ext cx="18288000" cy="67725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16009450" y="-163859"/>
            <a:ext cx="2278500" cy="104799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16009600" y="8516250"/>
            <a:ext cx="2278500" cy="17802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16630550" y="898950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2"/>
          <p:cNvSpPr txBox="1"/>
          <p:nvPr/>
        </p:nvSpPr>
        <p:spPr>
          <a:xfrm>
            <a:off x="314650" y="3543225"/>
            <a:ext cx="15805800" cy="7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 are the Leaders and what following do they have?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 these leaders relate to one another?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are decisions made?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does the congregation determine how money is used?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are the key priorities of the institution based on money spent and energy? 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/>
          <p:nvPr/>
        </p:nvSpPr>
        <p:spPr>
          <a:xfrm>
            <a:off x="0" y="-163875"/>
            <a:ext cx="18288000" cy="37071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3"/>
          <p:cNvSpPr txBox="1"/>
          <p:nvPr/>
        </p:nvSpPr>
        <p:spPr>
          <a:xfrm>
            <a:off x="314650" y="0"/>
            <a:ext cx="15466800" cy="3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Internal Power Analysis cont.</a:t>
            </a:r>
            <a:endParaRPr sz="8600" b="1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55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	A RELATIONAL MAP OF YOUR INSTITUTION</a:t>
            </a:r>
            <a:endParaRPr sz="5500" b="1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endParaRPr sz="8600" b="1">
              <a:solidFill>
                <a:srgbClr val="FFFFFF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0" y="3543225"/>
            <a:ext cx="18288000" cy="67725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16009450" y="-163859"/>
            <a:ext cx="2278500" cy="104799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16009600" y="8516250"/>
            <a:ext cx="2278500" cy="17802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16630550" y="898950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3"/>
          <p:cNvSpPr txBox="1"/>
          <p:nvPr/>
        </p:nvSpPr>
        <p:spPr>
          <a:xfrm>
            <a:off x="314650" y="3543225"/>
            <a:ext cx="15805800" cy="48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are key moments in the congregation/institution?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○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Usually tied to the priorities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does the congregation/institution interact  with the outside world/key partners?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8001127" cy="99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5"/>
          <p:cNvSpPr/>
          <p:nvPr/>
        </p:nvSpPr>
        <p:spPr>
          <a:xfrm>
            <a:off x="-20565" y="0"/>
            <a:ext cx="8520000" cy="102870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615424" y="1103500"/>
            <a:ext cx="72480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Purpose of Relational Meetings:</a:t>
            </a:r>
            <a:r>
              <a:rPr lang="en-US" sz="96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9600" b="1" i="0" u="none" strike="noStrike" cap="non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4" name="Google Shape;224;p25"/>
          <p:cNvSpPr/>
          <p:nvPr/>
        </p:nvSpPr>
        <p:spPr>
          <a:xfrm>
            <a:off x="8499392" y="8229600"/>
            <a:ext cx="9768000" cy="20574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16009445" y="8229600"/>
            <a:ext cx="22785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16630550" y="890585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8762100" y="125100"/>
            <a:ext cx="9505200" cy="10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Relational meetings are the building blocks for developing the relationships needed to strengthen our congregation and ministries. We do relational meetings in order to:</a:t>
            </a:r>
            <a:endParaRPr sz="40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>
            <a:off x="-20565" y="0"/>
            <a:ext cx="8520000" cy="102870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615424" y="1103500"/>
            <a:ext cx="72480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9600" b="1">
                <a:solidFill>
                  <a:schemeClr val="l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Purpose of Relational Meetings:</a:t>
            </a:r>
            <a:r>
              <a:rPr lang="en-US" sz="9600" b="1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9600" b="1" i="0" u="none" strike="noStrike" cap="none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8499392" y="8229600"/>
            <a:ext cx="9768000" cy="20574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16009445" y="8229600"/>
            <a:ext cx="22785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6"/>
          <p:cNvSpPr/>
          <p:nvPr/>
        </p:nvSpPr>
        <p:spPr>
          <a:xfrm>
            <a:off x="16630550" y="890585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8762100" y="125100"/>
            <a:ext cx="9505200" cy="108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marR="0" lvl="0" indent="-43815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ontserrat"/>
              <a:buAutoNum type="arabicParenR"/>
            </a:pPr>
            <a:r>
              <a:rPr lang="en-US" sz="33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Spot leaders and identify people with talent/potential; </a:t>
            </a:r>
            <a:endParaRPr sz="33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ontserrat"/>
              <a:buAutoNum type="arabicParenR"/>
            </a:pPr>
            <a:r>
              <a:rPr lang="en-US" sz="33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Discover people’s interests and identify issues they would be willing to act on; </a:t>
            </a:r>
            <a:endParaRPr sz="33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ontserrat"/>
              <a:buAutoNum type="arabicParenR"/>
            </a:pPr>
            <a:r>
              <a:rPr lang="en-US" sz="33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Develop fruitful relationships with people whose interests could be met through serving on our ministry; </a:t>
            </a:r>
            <a:endParaRPr sz="33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3815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300"/>
              <a:buFont typeface="Montserrat"/>
              <a:buAutoNum type="arabicParenR"/>
            </a:pPr>
            <a:r>
              <a:rPr lang="en-US" sz="3300" b="1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Find other people to do one on one meetings with.</a:t>
            </a:r>
            <a:endParaRPr sz="3300" b="1">
              <a:solidFill>
                <a:srgbClr val="0000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3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33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775" y="152400"/>
            <a:ext cx="15971523" cy="998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0" y="-422650"/>
            <a:ext cx="11592000" cy="39852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0" y="2904575"/>
            <a:ext cx="11717700" cy="73824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1482313" y="3242875"/>
            <a:ext cx="10095600" cy="90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&amp; Rounds </a:t>
            </a:r>
            <a:endParaRPr sz="400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Role of Leaders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a Core Teams Is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a Core Team Does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Power Analysis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48260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Char char="●"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Relational Meetings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1717602" y="0"/>
            <a:ext cx="6570398" cy="82296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 rot="5400000">
            <a:off x="1001988" y="3487695"/>
            <a:ext cx="365125" cy="316198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" name="Google Shape;103;p14"/>
          <p:cNvSpPr/>
          <p:nvPr/>
        </p:nvSpPr>
        <p:spPr>
          <a:xfrm rot="5400000">
            <a:off x="1001988" y="4521521"/>
            <a:ext cx="365125" cy="316198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14"/>
          <p:cNvSpPr/>
          <p:nvPr/>
        </p:nvSpPr>
        <p:spPr>
          <a:xfrm rot="5400000">
            <a:off x="1001988" y="5500163"/>
            <a:ext cx="365125" cy="316198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5" name="Google Shape;105;p14"/>
          <p:cNvSpPr/>
          <p:nvPr/>
        </p:nvSpPr>
        <p:spPr>
          <a:xfrm rot="5400000">
            <a:off x="1001988" y="6478825"/>
            <a:ext cx="365125" cy="316198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p14"/>
          <p:cNvSpPr txBox="1"/>
          <p:nvPr/>
        </p:nvSpPr>
        <p:spPr>
          <a:xfrm>
            <a:off x="496200" y="393267"/>
            <a:ext cx="86766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 i="0" u="none" strike="noStrike" cap="none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Agenda</a:t>
            </a:r>
            <a:endParaRPr sz="96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16630550" y="898950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11563574" y="3543300"/>
            <a:ext cx="6724426" cy="67437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1563574" y="0"/>
            <a:ext cx="6724426" cy="35433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6009445" y="0"/>
            <a:ext cx="2278555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16630550" y="64950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805150" y="3428999"/>
            <a:ext cx="10123800" cy="1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Name</a:t>
            </a: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Your Institution</a:t>
            </a: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5"/>
          <p:cNvSpPr txBox="1"/>
          <p:nvPr/>
        </p:nvSpPr>
        <p:spPr>
          <a:xfrm>
            <a:off x="1028700" y="1797142"/>
            <a:ext cx="86766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1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Rounds</a:t>
            </a:r>
            <a:endParaRPr sz="8600" b="1" i="0" u="none" strike="noStrike" cap="none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18" name="Google Shape;118;p15"/>
          <p:cNvSpPr/>
          <p:nvPr/>
        </p:nvSpPr>
        <p:spPr>
          <a:xfrm rot="5400000">
            <a:off x="1174010" y="3476260"/>
            <a:ext cx="444500" cy="426180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9" name="Google Shape;119;p15"/>
          <p:cNvSpPr/>
          <p:nvPr/>
        </p:nvSpPr>
        <p:spPr>
          <a:xfrm rot="5400000">
            <a:off x="1174010" y="4558710"/>
            <a:ext cx="444500" cy="426180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-20565" y="0"/>
            <a:ext cx="8520000" cy="102870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 txBox="1"/>
          <p:nvPr/>
        </p:nvSpPr>
        <p:spPr>
          <a:xfrm>
            <a:off x="615424" y="1103500"/>
            <a:ext cx="7248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Role of Leaders</a:t>
            </a:r>
            <a:endParaRPr sz="96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8499392" y="8229600"/>
            <a:ext cx="9768000" cy="20574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16009445" y="8229600"/>
            <a:ext cx="22785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6630550" y="890585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9527425" y="1408624"/>
            <a:ext cx="10123800" cy="79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Have followers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Influence others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Distinct from formal authority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Moral and Personal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6"/>
          <p:cNvSpPr/>
          <p:nvPr/>
        </p:nvSpPr>
        <p:spPr>
          <a:xfrm rot="5400000">
            <a:off x="8977313" y="3613339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5400000">
            <a:off x="8977313" y="2583014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2" name="Google Shape;132;p16"/>
          <p:cNvSpPr/>
          <p:nvPr/>
        </p:nvSpPr>
        <p:spPr>
          <a:xfrm rot="5400000">
            <a:off x="8977313" y="1552689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 rot="5400000">
            <a:off x="8977313" y="4643665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0" y="-163875"/>
            <a:ext cx="18288000" cy="37071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1028700" y="558500"/>
            <a:ext cx="12478800" cy="23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70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Role of Leaders: To Develop the Leadership of Others.</a:t>
            </a:r>
            <a:endParaRPr sz="70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47620" y="8676100"/>
            <a:ext cx="2120904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/>
          <p:nvPr/>
        </p:nvSpPr>
        <p:spPr>
          <a:xfrm>
            <a:off x="13952100" y="-163875"/>
            <a:ext cx="4335900" cy="104796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16009445" y="8258496"/>
            <a:ext cx="22785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16630550" y="898950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1715375" y="4012624"/>
            <a:ext cx="10123800" cy="110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Time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One size does not fit all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Spiritual work?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Iron Rule 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7"/>
          <p:cNvSpPr/>
          <p:nvPr/>
        </p:nvSpPr>
        <p:spPr>
          <a:xfrm rot="5400000">
            <a:off x="1165263" y="6217340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6" name="Google Shape;146;p17"/>
          <p:cNvSpPr/>
          <p:nvPr/>
        </p:nvSpPr>
        <p:spPr>
          <a:xfrm rot="5400000">
            <a:off x="1165263" y="5187015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rot="5400000">
            <a:off x="1165263" y="4156690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 rot="5400000">
            <a:off x="1165263" y="7247665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/>
          <p:nvPr/>
        </p:nvSpPr>
        <p:spPr>
          <a:xfrm>
            <a:off x="-20565" y="0"/>
            <a:ext cx="8520000" cy="102870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615424" y="1103500"/>
            <a:ext cx="72480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What a Core Team is</a:t>
            </a:r>
            <a:endParaRPr sz="96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8499392" y="8229600"/>
            <a:ext cx="9768000" cy="20574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8"/>
          <p:cNvSpPr/>
          <p:nvPr/>
        </p:nvSpPr>
        <p:spPr>
          <a:xfrm>
            <a:off x="16009445" y="8229600"/>
            <a:ext cx="2278500" cy="20574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16630550" y="890585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9527425" y="1408625"/>
            <a:ext cx="8520000" cy="110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Size</a:t>
            </a: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5-25+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Qualification</a:t>
            </a: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Leader or Potential Leader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Meets</a:t>
            </a: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: Once every 4-8 weeks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Purpose:</a:t>
            </a:r>
            <a:r>
              <a:rPr lang="en-US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Develop Leaders &amp; Build Your Institution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18"/>
          <p:cNvSpPr/>
          <p:nvPr/>
        </p:nvSpPr>
        <p:spPr>
          <a:xfrm rot="5400000">
            <a:off x="8977313" y="5679639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0" name="Google Shape;160;p18"/>
          <p:cNvSpPr/>
          <p:nvPr/>
        </p:nvSpPr>
        <p:spPr>
          <a:xfrm rot="5400000">
            <a:off x="8977313" y="2583014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1" name="Google Shape;161;p18"/>
          <p:cNvSpPr/>
          <p:nvPr/>
        </p:nvSpPr>
        <p:spPr>
          <a:xfrm rot="5400000">
            <a:off x="8977313" y="1552689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 rot="5400000">
            <a:off x="8977313" y="4643665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24998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/>
          <p:nvPr/>
        </p:nvSpPr>
        <p:spPr>
          <a:xfrm>
            <a:off x="-1" y="6789750"/>
            <a:ext cx="6724500" cy="35433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333748" y="7735764"/>
            <a:ext cx="6057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Core Team</a:t>
            </a:r>
            <a:endParaRPr sz="72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/>
          <p:nvPr/>
        </p:nvSpPr>
        <p:spPr>
          <a:xfrm>
            <a:off x="0" y="-163875"/>
            <a:ext cx="18288001" cy="37071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0"/>
          <p:cNvSpPr txBox="1"/>
          <p:nvPr/>
        </p:nvSpPr>
        <p:spPr>
          <a:xfrm>
            <a:off x="1028700" y="1769875"/>
            <a:ext cx="123660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600"/>
              <a:buFont typeface="Arial"/>
              <a:buNone/>
            </a:pPr>
            <a:r>
              <a:rPr lang="en-US" sz="8600" b="1">
                <a:solidFill>
                  <a:srgbClr val="FFFFFF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What a Core Team Does</a:t>
            </a:r>
            <a:endParaRPr sz="8600" b="1" i="0" u="none" strike="noStrike" cap="none">
              <a:solidFill>
                <a:srgbClr val="000000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0" y="3543225"/>
            <a:ext cx="18288001" cy="6772500"/>
          </a:xfrm>
          <a:prstGeom prst="rect">
            <a:avLst/>
          </a:prstGeom>
          <a:solidFill>
            <a:srgbClr val="FF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16009450" y="-163859"/>
            <a:ext cx="2278500" cy="10479900"/>
          </a:xfrm>
          <a:prstGeom prst="rect">
            <a:avLst/>
          </a:prstGeom>
          <a:solidFill>
            <a:srgbClr val="FFB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16009600" y="8516250"/>
            <a:ext cx="2278500" cy="1780200"/>
          </a:xfrm>
          <a:prstGeom prst="rect">
            <a:avLst/>
          </a:prstGeom>
          <a:solidFill>
            <a:srgbClr val="1A3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16630550" y="8989500"/>
            <a:ext cx="1179900" cy="758400"/>
          </a:xfrm>
          <a:prstGeom prst="rightArrow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0"/>
          <p:cNvSpPr txBox="1"/>
          <p:nvPr/>
        </p:nvSpPr>
        <p:spPr>
          <a:xfrm>
            <a:off x="1715375" y="4012625"/>
            <a:ext cx="12986400" cy="100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Internal Power Analysis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8-10 Individual Meetings over 3 months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	Keep notes after each meeting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Meet with Pastor/Rabbi/Imam every 4-6 weeks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Recruitment &amp; Action turnout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Metro Council</a:t>
            </a: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7001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0"/>
          <p:cNvSpPr/>
          <p:nvPr/>
        </p:nvSpPr>
        <p:spPr>
          <a:xfrm rot="5400000">
            <a:off x="1713663" y="6193140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2" name="Google Shape;182;p20"/>
          <p:cNvSpPr/>
          <p:nvPr/>
        </p:nvSpPr>
        <p:spPr>
          <a:xfrm rot="5400000">
            <a:off x="1165263" y="5187015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3" name="Google Shape;183;p20"/>
          <p:cNvSpPr/>
          <p:nvPr/>
        </p:nvSpPr>
        <p:spPr>
          <a:xfrm rot="5400000">
            <a:off x="1165263" y="4156690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4" name="Google Shape;184;p20"/>
          <p:cNvSpPr/>
          <p:nvPr/>
        </p:nvSpPr>
        <p:spPr>
          <a:xfrm rot="5400000">
            <a:off x="1165263" y="7247665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5" name="Google Shape;185;p20"/>
          <p:cNvSpPr/>
          <p:nvPr/>
        </p:nvSpPr>
        <p:spPr>
          <a:xfrm rot="5400000">
            <a:off x="1165263" y="8277990"/>
            <a:ext cx="333375" cy="32994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825" y="152400"/>
            <a:ext cx="15971523" cy="998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328</Words>
  <Application>Microsoft Office PowerPoint</Application>
  <PresentationFormat>Custom</PresentationFormat>
  <Paragraphs>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Barlow Semi Condensed</vt:lpstr>
      <vt:lpstr>Montserrat SemiBold</vt:lpstr>
      <vt:lpstr>Arial</vt:lpstr>
      <vt:lpstr>Calibri</vt:lpstr>
      <vt:lpstr>Montserrat</vt:lpstr>
      <vt:lpstr>Barlow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Kennith Chiha</cp:lastModifiedBy>
  <cp:revision>1</cp:revision>
  <dcterms:modified xsi:type="dcterms:W3CDTF">2023-06-27T16:48:02Z</dcterms:modified>
</cp:coreProperties>
</file>